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0" r:id="rId2"/>
    <p:sldId id="297" r:id="rId3"/>
    <p:sldId id="324" r:id="rId4"/>
    <p:sldId id="321" r:id="rId5"/>
    <p:sldId id="322" r:id="rId6"/>
    <p:sldId id="323" r:id="rId7"/>
    <p:sldId id="298" r:id="rId8"/>
    <p:sldId id="301" r:id="rId9"/>
    <p:sldId id="310" r:id="rId10"/>
    <p:sldId id="30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5"/>
    <p:restoredTop sz="87768" autoAdjust="0"/>
  </p:normalViewPr>
  <p:slideViewPr>
    <p:cSldViewPr>
      <p:cViewPr>
        <p:scale>
          <a:sx n="117" d="100"/>
          <a:sy n="117" d="100"/>
        </p:scale>
        <p:origin x="2416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BD7A9-EDBF-4606-A2F5-C6D9ED6EB4BE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29ADE-CF28-4B8D-9ECB-57259B5B2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5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42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5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1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4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7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5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3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29ADE-CF28-4B8D-9ECB-57259B5B2D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8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3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1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10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9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7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5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1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D38E1-75A9-44E4-BAA6-B7655D42720D}" type="datetimeFigureOut">
              <a:rPr lang="en-US" smtClean="0"/>
              <a:t>12/3/21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155C-1E4E-42E2-82B9-37442E825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endParaRPr lang="en-US" altLang="ko-KR" sz="2200" b="1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0000FF"/>
              </a:highlight>
              <a:ea typeface="HY그래픽"/>
              <a:cs typeface="HY그래픽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Teaching Neural Networks to Play SET™️</a:t>
            </a:r>
            <a:endParaRPr lang="en-US" sz="27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7934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Metis DL Module Presentation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Andrei Levin</a:t>
            </a:r>
            <a:r>
              <a:rPr lang="bg-BG" sz="2800" dirty="0">
                <a:solidFill>
                  <a:srgbClr val="C00000"/>
                </a:solidFill>
              </a:rPr>
              <a:t> </a:t>
            </a:r>
            <a:r>
              <a:rPr lang="bg-BG" sz="2800" dirty="0">
                <a:solidFill>
                  <a:schemeClr val="bg1"/>
                </a:solidFill>
              </a:rPr>
              <a:t>•</a:t>
            </a:r>
            <a:r>
              <a:rPr lang="en-US" sz="2800" b="1" dirty="0">
                <a:solidFill>
                  <a:schemeClr val="bg1"/>
                </a:solidFill>
              </a:rPr>
              <a:t> 12/3/21</a:t>
            </a:r>
          </a:p>
          <a:p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Set Card Game - YouCubed">
            <a:extLst>
              <a:ext uri="{FF2B5EF4-FFF2-40B4-BE49-F238E27FC236}">
                <a16:creationId xmlns:a16="http://schemas.microsoft.com/office/drawing/2014/main" id="{2FAD21B8-5B24-BC41-BAF1-5468C057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75" y="887412"/>
            <a:ext cx="5530850" cy="47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759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Conclusions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3" y="5755770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4BB2C-018E-F54D-8806-96D46FC0CBD1}"/>
              </a:ext>
            </a:extLst>
          </p:cNvPr>
          <p:cNvSpPr txBox="1"/>
          <p:nvPr/>
        </p:nvSpPr>
        <p:spPr>
          <a:xfrm>
            <a:off x="328733" y="4723874"/>
            <a:ext cx="848653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Next Steps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Further</a:t>
            </a:r>
            <a:r>
              <a:rPr lang="en-US" sz="2400" i="1" dirty="0"/>
              <a:t> </a:t>
            </a:r>
            <a:r>
              <a:rPr lang="en-US" sz="2400" dirty="0"/>
              <a:t>data augmentation (e.g. brightness, blurring)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Hyperparameter tuning    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Hierarchical classifiers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Regularization                     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Different model architectures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44543BF-4C04-8D48-B9BD-2B85DC4E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44" y="2460122"/>
            <a:ext cx="1524000" cy="123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F9C163-D530-094B-A778-7913E05937CA}"/>
              </a:ext>
            </a:extLst>
          </p:cNvPr>
          <p:cNvSpPr txBox="1"/>
          <p:nvPr/>
        </p:nvSpPr>
        <p:spPr>
          <a:xfrm>
            <a:off x="3052686" y="3060286"/>
            <a:ext cx="241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Teaching</a:t>
            </a:r>
          </a:p>
          <a:p>
            <a:pPr algn="ctr"/>
            <a:r>
              <a:rPr lang="en-US" sz="2400" dirty="0"/>
              <a:t>a neural net to count to three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D2494FA-F217-474D-8412-CC608574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33" y="1016205"/>
            <a:ext cx="4094333" cy="32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D1D37-74D8-7944-A56B-83F68C5A9A0C}"/>
              </a:ext>
            </a:extLst>
          </p:cNvPr>
          <p:cNvSpPr txBox="1"/>
          <p:nvPr/>
        </p:nvSpPr>
        <p:spPr>
          <a:xfrm>
            <a:off x="4038600" y="1259793"/>
            <a:ext cx="241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Teaching</a:t>
            </a:r>
          </a:p>
          <a:p>
            <a:pPr algn="ctr"/>
            <a:r>
              <a:rPr lang="en-US" sz="2400" dirty="0"/>
              <a:t>a neural net to</a:t>
            </a:r>
          </a:p>
          <a:p>
            <a:pPr algn="ctr"/>
            <a:r>
              <a:rPr lang="en-US" sz="2400" dirty="0"/>
              <a:t>play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BEE71-798B-3949-8AFA-F9A59C356B6E}"/>
              </a:ext>
            </a:extLst>
          </p:cNvPr>
          <p:cNvSpPr txBox="1"/>
          <p:nvPr/>
        </p:nvSpPr>
        <p:spPr>
          <a:xfrm>
            <a:off x="4075508" y="2756458"/>
            <a:ext cx="2410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Teaching</a:t>
            </a:r>
          </a:p>
          <a:p>
            <a:pPr algn="ctr"/>
            <a:r>
              <a:rPr lang="en-US" sz="2400" dirty="0"/>
              <a:t>a neural net to</a:t>
            </a:r>
          </a:p>
          <a:p>
            <a:pPr algn="ctr"/>
            <a:r>
              <a:rPr lang="en-US" sz="2400" dirty="0"/>
              <a:t>count to three</a:t>
            </a:r>
          </a:p>
        </p:txBody>
      </p:sp>
    </p:spTree>
    <p:extLst>
      <p:ext uri="{BB962C8B-B14F-4D97-AF65-F5344CB8AC3E}">
        <p14:creationId xmlns:p14="http://schemas.microsoft.com/office/powerpoint/2010/main" val="13307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SET is a Pattern-Finding Card Game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3" y="5755770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5D429F6-E2DC-6F4A-9D30-C1869A122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7" y="3124200"/>
            <a:ext cx="3848100" cy="3242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DBD2A-05FC-0F47-9BAA-4377F810560F}"/>
              </a:ext>
            </a:extLst>
          </p:cNvPr>
          <p:cNvSpPr txBox="1"/>
          <p:nvPr/>
        </p:nvSpPr>
        <p:spPr>
          <a:xfrm>
            <a:off x="0" y="1102230"/>
            <a:ext cx="457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Each card has 4 features: </a:t>
            </a:r>
          </a:p>
          <a:p>
            <a:r>
              <a:rPr lang="en-US" sz="2400" dirty="0"/>
              <a:t>     Shape, Color, Number, Shading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2" descr="Set game where one criterion is different">
            <a:extLst>
              <a:ext uri="{FF2B5EF4-FFF2-40B4-BE49-F238E27FC236}">
                <a16:creationId xmlns:a16="http://schemas.microsoft.com/office/drawing/2014/main" id="{1BDDBA4A-822B-BE49-88BE-FEC3644C5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0" t="50000" r="34070" b="25796"/>
          <a:stretch/>
        </p:blipFill>
        <p:spPr bwMode="auto">
          <a:xfrm>
            <a:off x="381429" y="3545970"/>
            <a:ext cx="360546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1F3DE5-852C-8943-93D7-51EBF79546DB}"/>
              </a:ext>
            </a:extLst>
          </p:cNvPr>
          <p:cNvSpPr txBox="1"/>
          <p:nvPr/>
        </p:nvSpPr>
        <p:spPr>
          <a:xfrm>
            <a:off x="4495800" y="1182126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Each feature has  3 classes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456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A Full Deck Has 3^4 = 81 Different Cards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3" y="5755770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5D429F6-E2DC-6F4A-9D30-C1869A122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57" y="3124200"/>
            <a:ext cx="3848100" cy="32426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DBD2A-05FC-0F47-9BAA-4377F810560F}"/>
              </a:ext>
            </a:extLst>
          </p:cNvPr>
          <p:cNvSpPr txBox="1"/>
          <p:nvPr/>
        </p:nvSpPr>
        <p:spPr>
          <a:xfrm>
            <a:off x="0" y="1102230"/>
            <a:ext cx="457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Each card has 4 features: </a:t>
            </a:r>
          </a:p>
          <a:p>
            <a:r>
              <a:rPr lang="en-US" sz="2400" dirty="0"/>
              <a:t>     Shape, Color, Number, Shading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F3DE5-852C-8943-93D7-51EBF79546DB}"/>
              </a:ext>
            </a:extLst>
          </p:cNvPr>
          <p:cNvSpPr txBox="1"/>
          <p:nvPr/>
        </p:nvSpPr>
        <p:spPr>
          <a:xfrm>
            <a:off x="4495800" y="1182126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Each feature has  3 classes</a:t>
            </a:r>
          </a:p>
          <a:p>
            <a:endParaRPr lang="en-US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024AD1E-3E14-A248-A80D-DA532255A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222" r="60404"/>
          <a:stretch/>
        </p:blipFill>
        <p:spPr bwMode="auto">
          <a:xfrm>
            <a:off x="32656" y="2743200"/>
            <a:ext cx="4812845" cy="392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245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The Goal of the Game is to Find </a:t>
            </a:r>
            <a:r>
              <a:rPr lang="en-US" altLang="ko-KR" sz="3200" b="1" u="sng" dirty="0">
                <a:solidFill>
                  <a:schemeClr val="bg1"/>
                </a:solidFill>
                <a:ea typeface="HY그래픽"/>
                <a:cs typeface="HY그래픽"/>
              </a:rPr>
              <a:t>Sets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85F3F8-23B2-BC45-9DAE-A4B6E606D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3" t="40929" r="44139" b="37125"/>
          <a:stretch/>
        </p:blipFill>
        <p:spPr bwMode="auto">
          <a:xfrm>
            <a:off x="4130163" y="2024491"/>
            <a:ext cx="1553355" cy="269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9C57C0-226B-3B4A-B8B5-905024885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669986"/>
              </p:ext>
            </p:extLst>
          </p:nvPr>
        </p:nvGraphicFramePr>
        <p:xfrm>
          <a:off x="1143000" y="4703651"/>
          <a:ext cx="6096000" cy="1854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21815884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3092262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4088297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03168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Shading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All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All 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All 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27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9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same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&amp;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179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&amp;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89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Is it a Set?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00FF00"/>
                          </a:highlight>
                        </a:rPr>
                        <a:t>Yes </a:t>
                      </a:r>
                      <a:r>
                        <a:rPr lang="en-US" b="1" dirty="0">
                          <a:highlight>
                            <a:srgbClr val="00FF00"/>
                          </a:highlight>
                          <a:sym typeface="Wingdings" pitchFamily="2" charset="2"/>
                        </a:rPr>
                        <a:t></a:t>
                      </a:r>
                      <a:endParaRPr lang="en-US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FF0000"/>
                          </a:highlight>
                        </a:rPr>
                        <a:t>No </a:t>
                      </a:r>
                      <a:r>
                        <a:rPr lang="en-US" b="1" dirty="0">
                          <a:highlight>
                            <a:srgbClr val="FF0000"/>
                          </a:highlight>
                          <a:sym typeface="Wingdings" pitchFamily="2" charset="2"/>
                        </a:rPr>
                        <a:t></a:t>
                      </a:r>
                      <a:endParaRPr lang="en-US" b="1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highlight>
                            <a:srgbClr val="00FF00"/>
                          </a:highlight>
                        </a:rPr>
                        <a:t>Yes </a:t>
                      </a:r>
                      <a:r>
                        <a:rPr lang="en-US" b="1" dirty="0">
                          <a:highlight>
                            <a:srgbClr val="00FF00"/>
                          </a:highlight>
                          <a:sym typeface="Wingdings" pitchFamily="2" charset="2"/>
                        </a:rPr>
                        <a:t></a:t>
                      </a:r>
                      <a:endParaRPr lang="en-US" b="1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607107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D8E535C2-212A-3344-91DA-32DFEF61E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9" t="40929" r="29641" b="38076"/>
          <a:stretch/>
        </p:blipFill>
        <p:spPr bwMode="auto">
          <a:xfrm>
            <a:off x="5683518" y="2009299"/>
            <a:ext cx="1236351" cy="25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78EEC99C-A55F-BF4C-A168-24D8CC5C1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9" t="40929" r="21564" b="38076"/>
          <a:stretch/>
        </p:blipFill>
        <p:spPr bwMode="auto">
          <a:xfrm>
            <a:off x="2640432" y="1962032"/>
            <a:ext cx="1550567" cy="268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89700-442C-2E43-A4A8-8AD5F2A40DE6}"/>
              </a:ext>
            </a:extLst>
          </p:cNvPr>
          <p:cNvSpPr txBox="1"/>
          <p:nvPr/>
        </p:nvSpPr>
        <p:spPr>
          <a:xfrm>
            <a:off x="38103" y="916044"/>
            <a:ext cx="982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200" dirty="0">
                <a:solidFill>
                  <a:srgbClr val="C00000"/>
                </a:solidFill>
              </a:rPr>
              <a:t>•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Three cards are said to form a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Set </a:t>
            </a:r>
            <a:r>
              <a:rPr lang="en-US" sz="2800" dirty="0"/>
              <a:t>if, for each feature:</a:t>
            </a:r>
          </a:p>
          <a:p>
            <a:r>
              <a:rPr lang="en-US" sz="2800" dirty="0"/>
              <a:t>    the cards are </a:t>
            </a:r>
            <a:r>
              <a:rPr lang="en-US" sz="2800" u="sng" dirty="0"/>
              <a:t>all the same</a:t>
            </a:r>
            <a:r>
              <a:rPr lang="en-US" sz="2800" dirty="0"/>
              <a:t> class OR </a:t>
            </a:r>
            <a:r>
              <a:rPr lang="en-US" sz="2800" u="sng" dirty="0"/>
              <a:t>all different</a:t>
            </a:r>
            <a:r>
              <a:rPr lang="en-US" sz="2800" dirty="0"/>
              <a:t> classes</a:t>
            </a:r>
          </a:p>
        </p:txBody>
      </p:sp>
    </p:spTree>
    <p:extLst>
      <p:ext uri="{BB962C8B-B14F-4D97-AF65-F5344CB8AC3E}">
        <p14:creationId xmlns:p14="http://schemas.microsoft.com/office/powerpoint/2010/main" val="379178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Can You Find the Sets in This Hand?</a:t>
            </a:r>
          </a:p>
        </p:txBody>
      </p:sp>
      <p:pic>
        <p:nvPicPr>
          <p:cNvPr id="9218" name="Picture 2" descr="SET — Games for Young Minds">
            <a:extLst>
              <a:ext uri="{FF2B5EF4-FFF2-40B4-BE49-F238E27FC236}">
                <a16:creationId xmlns:a16="http://schemas.microsoft.com/office/drawing/2014/main" id="{A23603B4-0758-4647-BDD9-3195EB430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781800" cy="452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A13183-AADC-CF4D-B6CA-2BDBCBFD73D5}"/>
              </a:ext>
            </a:extLst>
          </p:cNvPr>
          <p:cNvSpPr/>
          <p:nvPr/>
        </p:nvSpPr>
        <p:spPr>
          <a:xfrm>
            <a:off x="1371600" y="4953000"/>
            <a:ext cx="2057400" cy="11430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2D7BDA8-74A0-A74F-B1A3-8D0ADF84C2DF}"/>
              </a:ext>
            </a:extLst>
          </p:cNvPr>
          <p:cNvSpPr/>
          <p:nvPr/>
        </p:nvSpPr>
        <p:spPr>
          <a:xfrm rot="173475">
            <a:off x="5867349" y="1983189"/>
            <a:ext cx="1755280" cy="9144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2160E3-CCF4-8143-9C19-C8CF44D3ED7A}"/>
              </a:ext>
            </a:extLst>
          </p:cNvPr>
          <p:cNvSpPr/>
          <p:nvPr/>
        </p:nvSpPr>
        <p:spPr>
          <a:xfrm rot="217470">
            <a:off x="5867400" y="3886200"/>
            <a:ext cx="1981200" cy="1066799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BBBE65-B32D-BE43-9B7A-FF173AD6FA01}"/>
              </a:ext>
            </a:extLst>
          </p:cNvPr>
          <p:cNvSpPr/>
          <p:nvPr/>
        </p:nvSpPr>
        <p:spPr>
          <a:xfrm rot="351412">
            <a:off x="2175430" y="1796286"/>
            <a:ext cx="1755280" cy="914400"/>
          </a:xfrm>
          <a:prstGeom prst="round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9DAC9E-5BCC-6646-A2D1-661D2143EB04}"/>
              </a:ext>
            </a:extLst>
          </p:cNvPr>
          <p:cNvSpPr/>
          <p:nvPr/>
        </p:nvSpPr>
        <p:spPr>
          <a:xfrm rot="183742">
            <a:off x="3772666" y="3858446"/>
            <a:ext cx="1840532" cy="1005306"/>
          </a:xfrm>
          <a:prstGeom prst="round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0B7E18-757F-CB45-A275-3A41C8ED07E5}"/>
              </a:ext>
            </a:extLst>
          </p:cNvPr>
          <p:cNvSpPr/>
          <p:nvPr/>
        </p:nvSpPr>
        <p:spPr>
          <a:xfrm rot="173475">
            <a:off x="3922234" y="2841544"/>
            <a:ext cx="1755280" cy="914400"/>
          </a:xfrm>
          <a:prstGeom prst="round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8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Can We Teach a Computer to Find the Sets?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53F0C-1315-7643-A25E-90E69A5DBEF6}"/>
              </a:ext>
            </a:extLst>
          </p:cNvPr>
          <p:cNvSpPr txBox="1"/>
          <p:nvPr/>
        </p:nvSpPr>
        <p:spPr>
          <a:xfrm>
            <a:off x="609600" y="1157031"/>
            <a:ext cx="88677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(1) </a:t>
            </a: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Collect many card images </a:t>
            </a:r>
          </a:p>
          <a:p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      (different lighting, backgrounds, angles, etc.)</a:t>
            </a:r>
          </a:p>
          <a:p>
            <a:r>
              <a:rPr 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(2) </a:t>
            </a: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Train four separate classifiers:  one for each attribute</a:t>
            </a:r>
          </a:p>
          <a:p>
            <a:r>
              <a:rPr 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(3) </a:t>
            </a: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Combine the classifiers to </a:t>
            </a:r>
            <a:r>
              <a:rPr 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fully identify </a:t>
            </a: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the card</a:t>
            </a:r>
          </a:p>
          <a:p>
            <a:r>
              <a:rPr 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(4) </a:t>
            </a:r>
            <a:r>
              <a:rPr 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Exhaustive algorithm to find all Sets in a hand</a:t>
            </a:r>
          </a:p>
          <a:p>
            <a:pPr algn="ctr"/>
            <a:endParaRPr lang="en-US" sz="2400" dirty="0">
              <a:ea typeface="Calibri" panose="020F0502020204030204" pitchFamily="34" charset="0"/>
              <a:cs typeface="Apple Chancery" panose="03020702040506060504" pitchFamily="66" charset="-79"/>
            </a:endParaRPr>
          </a:p>
          <a:p>
            <a:pPr algn="ctr"/>
            <a:endParaRPr lang="en-US" sz="2400" dirty="0">
              <a:ea typeface="Calibri" panose="020F0502020204030204" pitchFamily="34" charset="0"/>
              <a:cs typeface="Apple Chancery" panose="03020702040506060504" pitchFamily="66" charset="-79"/>
            </a:endParaRPr>
          </a:p>
          <a:p>
            <a:endParaRPr lang="en-US" sz="2400" dirty="0"/>
          </a:p>
        </p:txBody>
      </p:sp>
      <p:pic>
        <p:nvPicPr>
          <p:cNvPr id="11266" name="Picture 2" descr="Set game where one criterion is different">
            <a:extLst>
              <a:ext uri="{FF2B5EF4-FFF2-40B4-BE49-F238E27FC236}">
                <a16:creationId xmlns:a16="http://schemas.microsoft.com/office/drawing/2014/main" id="{80B877BA-3F9E-DA4F-A66F-889FC90C6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0" t="50000" r="34070" b="25796"/>
          <a:stretch/>
        </p:blipFill>
        <p:spPr bwMode="auto">
          <a:xfrm rot="5400000">
            <a:off x="-173809" y="4532478"/>
            <a:ext cx="1828800" cy="112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E1C68-AFA5-BD41-8518-42F8FE34D351}"/>
              </a:ext>
            </a:extLst>
          </p:cNvPr>
          <p:cNvSpPr txBox="1"/>
          <p:nvPr/>
        </p:nvSpPr>
        <p:spPr>
          <a:xfrm>
            <a:off x="2395371" y="3741630"/>
            <a:ext cx="2343911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Color Classifier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6FB85-26CE-A34B-8FC5-0FC8B69F9CEE}"/>
              </a:ext>
            </a:extLst>
          </p:cNvPr>
          <p:cNvSpPr txBox="1"/>
          <p:nvPr/>
        </p:nvSpPr>
        <p:spPr>
          <a:xfrm>
            <a:off x="2384485" y="4474896"/>
            <a:ext cx="2768707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Number Classifier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82C6E-5A0A-5A4E-B528-2B37F01F963D}"/>
              </a:ext>
            </a:extLst>
          </p:cNvPr>
          <p:cNvSpPr txBox="1"/>
          <p:nvPr/>
        </p:nvSpPr>
        <p:spPr>
          <a:xfrm>
            <a:off x="2384485" y="5141226"/>
            <a:ext cx="2722220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Shading Classifier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EB9AA-940B-0F4A-8DE5-F01B4D053F05}"/>
              </a:ext>
            </a:extLst>
          </p:cNvPr>
          <p:cNvSpPr txBox="1"/>
          <p:nvPr/>
        </p:nvSpPr>
        <p:spPr>
          <a:xfrm>
            <a:off x="2384485" y="5875230"/>
            <a:ext cx="2460930" cy="5232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Shape Classifier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2A318D4-97F2-B34C-A3AD-E8B55BA00B91}"/>
              </a:ext>
            </a:extLst>
          </p:cNvPr>
          <p:cNvSpPr/>
          <p:nvPr/>
        </p:nvSpPr>
        <p:spPr>
          <a:xfrm rot="19232860">
            <a:off x="1338905" y="4354813"/>
            <a:ext cx="97840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AD8AAAF-FF09-374D-832E-8CBE1EA5E4C2}"/>
              </a:ext>
            </a:extLst>
          </p:cNvPr>
          <p:cNvSpPr/>
          <p:nvPr/>
        </p:nvSpPr>
        <p:spPr>
          <a:xfrm rot="20126739">
            <a:off x="1668558" y="4720686"/>
            <a:ext cx="633223" cy="152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1283671-F5E7-8841-A889-866D91D5D6D9}"/>
              </a:ext>
            </a:extLst>
          </p:cNvPr>
          <p:cNvSpPr/>
          <p:nvPr/>
        </p:nvSpPr>
        <p:spPr>
          <a:xfrm rot="727795">
            <a:off x="1585493" y="5333681"/>
            <a:ext cx="760603" cy="166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34566A3-EDBA-A447-B631-925A1E59B080}"/>
              </a:ext>
            </a:extLst>
          </p:cNvPr>
          <p:cNvSpPr/>
          <p:nvPr/>
        </p:nvSpPr>
        <p:spPr>
          <a:xfrm rot="1429811">
            <a:off x="1337403" y="5780752"/>
            <a:ext cx="97840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2592C43-7CDA-A34F-AE54-6AD64C0AFDC3}"/>
              </a:ext>
            </a:extLst>
          </p:cNvPr>
          <p:cNvSpPr/>
          <p:nvPr/>
        </p:nvSpPr>
        <p:spPr>
          <a:xfrm>
            <a:off x="5343978" y="3860215"/>
            <a:ext cx="239671" cy="28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44AA90D-7133-024C-AB5A-F1FB3287EC72}"/>
              </a:ext>
            </a:extLst>
          </p:cNvPr>
          <p:cNvSpPr/>
          <p:nvPr/>
        </p:nvSpPr>
        <p:spPr>
          <a:xfrm>
            <a:off x="5343978" y="4585843"/>
            <a:ext cx="239671" cy="28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70913B9-F3C7-6046-822D-23CEB9D1818B}"/>
              </a:ext>
            </a:extLst>
          </p:cNvPr>
          <p:cNvSpPr/>
          <p:nvPr/>
        </p:nvSpPr>
        <p:spPr>
          <a:xfrm>
            <a:off x="5343978" y="5291805"/>
            <a:ext cx="239671" cy="28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0BEC915-3F5C-BB4C-A249-E2C9DCB253FF}"/>
              </a:ext>
            </a:extLst>
          </p:cNvPr>
          <p:cNvSpPr/>
          <p:nvPr/>
        </p:nvSpPr>
        <p:spPr>
          <a:xfrm>
            <a:off x="5343978" y="5997767"/>
            <a:ext cx="239671" cy="28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49C325-9D82-E743-B873-6DD3EA94F4C6}"/>
              </a:ext>
            </a:extLst>
          </p:cNvPr>
          <p:cNvSpPr/>
          <p:nvPr/>
        </p:nvSpPr>
        <p:spPr>
          <a:xfrm>
            <a:off x="5672462" y="3778897"/>
            <a:ext cx="1029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"Green"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557855-DCC2-4041-9CA8-1125E04389D4}"/>
              </a:ext>
            </a:extLst>
          </p:cNvPr>
          <p:cNvSpPr/>
          <p:nvPr/>
        </p:nvSpPr>
        <p:spPr>
          <a:xfrm>
            <a:off x="5672462" y="4536372"/>
            <a:ext cx="992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"Three"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653573-DB6D-4847-8EEC-EE20F74F28D7}"/>
              </a:ext>
            </a:extLst>
          </p:cNvPr>
          <p:cNvSpPr/>
          <p:nvPr/>
        </p:nvSpPr>
        <p:spPr>
          <a:xfrm>
            <a:off x="5638800" y="521584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"Solid"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A2B26D-236D-CA45-A0F3-4E8E3C6ABD1A}"/>
              </a:ext>
            </a:extLst>
          </p:cNvPr>
          <p:cNvSpPr/>
          <p:nvPr/>
        </p:nvSpPr>
        <p:spPr>
          <a:xfrm>
            <a:off x="5638800" y="5950665"/>
            <a:ext cx="1267463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"Squiggle"</a:t>
            </a:r>
            <a:endParaRPr lang="en-US" dirty="0"/>
          </a:p>
          <a:p>
            <a:endParaRPr lang="en-US" dirty="0"/>
          </a:p>
        </p:txBody>
      </p:sp>
      <p:pic>
        <p:nvPicPr>
          <p:cNvPr id="11268" name="Picture 4" descr="Lack of Profits - Dan Lacy">
            <a:extLst>
              <a:ext uri="{FF2B5EF4-FFF2-40B4-BE49-F238E27FC236}">
                <a16:creationId xmlns:a16="http://schemas.microsoft.com/office/drawing/2014/main" id="{86D03423-C013-E94D-9622-4B825BBAB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93" y="4467065"/>
            <a:ext cx="1375942" cy="137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7F0EB4B9-795D-3349-836F-9F01966C6CE9}"/>
              </a:ext>
            </a:extLst>
          </p:cNvPr>
          <p:cNvSpPr/>
          <p:nvPr/>
        </p:nvSpPr>
        <p:spPr>
          <a:xfrm rot="19232860">
            <a:off x="6898371" y="5771115"/>
            <a:ext cx="97840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5A6F6074-5D5F-1C4A-BBA4-D822CCBC409E}"/>
              </a:ext>
            </a:extLst>
          </p:cNvPr>
          <p:cNvSpPr/>
          <p:nvPr/>
        </p:nvSpPr>
        <p:spPr>
          <a:xfrm rot="20126739">
            <a:off x="6906092" y="5299234"/>
            <a:ext cx="633223" cy="152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1E57156-C7FE-4140-873F-A26CFB4C3DEB}"/>
              </a:ext>
            </a:extLst>
          </p:cNvPr>
          <p:cNvSpPr/>
          <p:nvPr/>
        </p:nvSpPr>
        <p:spPr>
          <a:xfrm rot="727795">
            <a:off x="6848074" y="4757761"/>
            <a:ext cx="760603" cy="166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A4786BD-A214-C44D-8F0D-4632F7172EC2}"/>
              </a:ext>
            </a:extLst>
          </p:cNvPr>
          <p:cNvSpPr/>
          <p:nvPr/>
        </p:nvSpPr>
        <p:spPr>
          <a:xfrm rot="1429811">
            <a:off x="6774563" y="4096411"/>
            <a:ext cx="978408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1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Getting the Training Data: OpenCV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3" y="5755770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DCA25C04-C14E-8D44-B4C5-BB4CB4992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65662"/>
            <a:ext cx="3042138" cy="2288846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1268BCF-F3BC-9A49-96B2-A3B0CE88D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64" y="1960138"/>
            <a:ext cx="3042138" cy="2294370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55C669EB-69B4-B641-96C5-56B83920F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6267"/>
            <a:ext cx="6438900" cy="22656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7DD9E6-B738-2540-BDAC-9297288220EF}"/>
              </a:ext>
            </a:extLst>
          </p:cNvPr>
          <p:cNvSpPr txBox="1"/>
          <p:nvPr/>
        </p:nvSpPr>
        <p:spPr>
          <a:xfrm>
            <a:off x="1025769" y="1942586"/>
            <a:ext cx="59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1</a:t>
            </a:r>
            <a:r>
              <a:rPr lang="en-US" sz="3200" b="1" dirty="0"/>
              <a:t>  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59462A-81F8-F246-926F-77C8478FBFA4}"/>
              </a:ext>
            </a:extLst>
          </p:cNvPr>
          <p:cNvSpPr txBox="1"/>
          <p:nvPr/>
        </p:nvSpPr>
        <p:spPr>
          <a:xfrm>
            <a:off x="-36139" y="1173555"/>
            <a:ext cx="982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 1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b="1" dirty="0"/>
              <a:t>Take Photos    </a:t>
            </a:r>
            <a:r>
              <a:rPr lang="en-US" sz="3200" b="1" dirty="0">
                <a:solidFill>
                  <a:schemeClr val="accent1"/>
                </a:solidFill>
              </a:rPr>
              <a:t>2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b="1" dirty="0"/>
              <a:t>Detect Contours     </a:t>
            </a:r>
            <a:r>
              <a:rPr lang="en-US" sz="3200" b="1" dirty="0">
                <a:solidFill>
                  <a:schemeClr val="accent1"/>
                </a:solidFill>
              </a:rPr>
              <a:t>3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b="1" dirty="0"/>
              <a:t>Extract Cards       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3425A0-1F1F-754E-9116-28D39872AB4C}"/>
              </a:ext>
            </a:extLst>
          </p:cNvPr>
          <p:cNvSpPr txBox="1"/>
          <p:nvPr/>
        </p:nvSpPr>
        <p:spPr>
          <a:xfrm>
            <a:off x="4581774" y="1932477"/>
            <a:ext cx="59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2</a:t>
            </a:r>
            <a:r>
              <a:rPr lang="en-US" sz="3200" b="1" dirty="0"/>
              <a:t>  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EB37F3-E81C-6D4F-A3AF-BED738F85B4F}"/>
              </a:ext>
            </a:extLst>
          </p:cNvPr>
          <p:cNvSpPr txBox="1"/>
          <p:nvPr/>
        </p:nvSpPr>
        <p:spPr>
          <a:xfrm>
            <a:off x="1029679" y="4433852"/>
            <a:ext cx="59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3</a:t>
            </a:r>
            <a:r>
              <a:rPr lang="en-US" sz="3200" b="1" dirty="0"/>
              <a:t>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792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Data Augmentation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3" y="5755770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95E258-2056-2849-A2A2-F5F57BB5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227249"/>
            <a:ext cx="1869272" cy="5066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FC5002-787A-F64C-8BB1-5D3EB36FF3F5}"/>
              </a:ext>
            </a:extLst>
          </p:cNvPr>
          <p:cNvSpPr txBox="1"/>
          <p:nvPr/>
        </p:nvSpPr>
        <p:spPr>
          <a:xfrm>
            <a:off x="188128" y="957476"/>
            <a:ext cx="7810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Collected 540 unique images (140 per class)</a:t>
            </a:r>
          </a:p>
          <a:p>
            <a:r>
              <a:rPr lang="bg-BG" sz="2800" dirty="0">
                <a:solidFill>
                  <a:srgbClr val="C00000"/>
                </a:solidFill>
              </a:rPr>
              <a:t>•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420 unique training images </a:t>
            </a:r>
          </a:p>
          <a:p>
            <a:r>
              <a:rPr lang="en-US" sz="2400" dirty="0">
                <a:sym typeface="Wingdings" pitchFamily="2" charset="2"/>
              </a:rPr>
              <a:t>      4</a:t>
            </a:r>
            <a:r>
              <a:rPr lang="en-US" sz="2400" dirty="0"/>
              <a:t>-fold augmentation (90 degree rotations)</a:t>
            </a:r>
          </a:p>
          <a:p>
            <a:r>
              <a:rPr lang="en-US" sz="2400" dirty="0"/>
              <a:t>     </a:t>
            </a:r>
            <a:r>
              <a:rPr lang="en-US" sz="2400" dirty="0">
                <a:sym typeface="Wingdings" pitchFamily="2" charset="2"/>
              </a:rPr>
              <a:t> 1680 naturally augmented training images</a:t>
            </a:r>
            <a:endParaRPr lang="en-US" sz="2400" dirty="0"/>
          </a:p>
          <a:p>
            <a:r>
              <a:rPr lang="en-US" sz="2800" dirty="0">
                <a:solidFill>
                  <a:srgbClr val="C00000"/>
                </a:solidFill>
              </a:rPr>
              <a:t>   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3AA7167A-37AB-8F4A-9036-2FDFFD29E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5" y="2698450"/>
            <a:ext cx="6438900" cy="2265626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4E644CEC-FF8D-9948-8C65-22A5D18768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55" b="52436"/>
          <a:stretch/>
        </p:blipFill>
        <p:spPr>
          <a:xfrm>
            <a:off x="1143000" y="5245402"/>
            <a:ext cx="1084623" cy="1077624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D12DDB59-16AA-3F49-89E2-563E1A09C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55" b="52436"/>
          <a:stretch/>
        </p:blipFill>
        <p:spPr>
          <a:xfrm rot="5400000">
            <a:off x="2259598" y="5245402"/>
            <a:ext cx="1084623" cy="1077624"/>
          </a:xfrm>
          <a:prstGeom prst="rect">
            <a:avLst/>
          </a:prstGeom>
        </p:spPr>
      </p:pic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253451DC-FAF4-1146-B83C-0F3FCDE7F5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55" b="52436"/>
          <a:stretch/>
        </p:blipFill>
        <p:spPr>
          <a:xfrm rot="5400000">
            <a:off x="4829015" y="5245402"/>
            <a:ext cx="1084623" cy="1077624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1EFD462B-4E6F-9A48-A0A5-82120B6A66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55" b="52436"/>
          <a:stretch/>
        </p:blipFill>
        <p:spPr>
          <a:xfrm rot="10800000">
            <a:off x="3514605" y="5224097"/>
            <a:ext cx="1084623" cy="10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92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95747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3200" b="1" dirty="0">
                <a:solidFill>
                  <a:schemeClr val="bg1"/>
                </a:solidFill>
                <a:ea typeface="HY그래픽"/>
                <a:cs typeface="HY그래픽"/>
              </a:rPr>
              <a:t>Number Classifier:  100% Train/Valid/Test Accuracy!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673" y="5755770"/>
            <a:ext cx="10477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7F2F0741-8D8A-F848-8F81-3E499874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71" y="1184688"/>
            <a:ext cx="4886325" cy="3383723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55751436-4E8B-C644-9377-85248D129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7" y="1184688"/>
            <a:ext cx="4037247" cy="29858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EBAD93-2DA6-8441-80B2-61F11C7C22BF}"/>
              </a:ext>
            </a:extLst>
          </p:cNvPr>
          <p:cNvSpPr txBox="1"/>
          <p:nvPr/>
        </p:nvSpPr>
        <p:spPr>
          <a:xfrm>
            <a:off x="847725" y="5216112"/>
            <a:ext cx="53613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Color, Shape, Shading Classifiers</a:t>
            </a:r>
            <a:r>
              <a:rPr lang="en-US" sz="2800" dirty="0"/>
              <a:t>:  </a:t>
            </a:r>
          </a:p>
          <a:p>
            <a:pPr algn="ctr"/>
            <a:r>
              <a:rPr lang="en-US" sz="2800" dirty="0"/>
              <a:t>~50%-80% Test Accuracy</a:t>
            </a:r>
          </a:p>
          <a:p>
            <a:endParaRPr lang="en-US" sz="2400" dirty="0"/>
          </a:p>
        </p:txBody>
      </p:sp>
      <p:pic>
        <p:nvPicPr>
          <p:cNvPr id="4098" name="Picture 2" descr="What do the Snapchat emojis mean? | Snapchat emoji meanings">
            <a:extLst>
              <a:ext uri="{FF2B5EF4-FFF2-40B4-BE49-F238E27FC236}">
                <a16:creationId xmlns:a16="http://schemas.microsoft.com/office/drawing/2014/main" id="{1A8B9CE9-1A99-CD44-93A9-28D36040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73" y="521611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1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19714</TotalTime>
  <Words>390</Words>
  <Application>Microsoft Macintosh PowerPoint</Application>
  <PresentationFormat>On-screen Show (4:3)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Teaching Neural Networks to Play SET™️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</dc:creator>
  <cp:lastModifiedBy>Andrei Levin</cp:lastModifiedBy>
  <cp:revision>233</cp:revision>
  <dcterms:created xsi:type="dcterms:W3CDTF">2018-10-29T13:51:23Z</dcterms:created>
  <dcterms:modified xsi:type="dcterms:W3CDTF">2021-12-03T17:12:10Z</dcterms:modified>
</cp:coreProperties>
</file>